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328" r:id="rId4"/>
    <p:sldId id="397" r:id="rId5"/>
    <p:sldId id="385" r:id="rId6"/>
    <p:sldId id="312" r:id="rId7"/>
    <p:sldId id="393" r:id="rId8"/>
    <p:sldId id="398" r:id="rId9"/>
    <p:sldId id="388" r:id="rId10"/>
    <p:sldId id="389" r:id="rId11"/>
    <p:sldId id="399" r:id="rId12"/>
    <p:sldId id="390" r:id="rId13"/>
    <p:sldId id="391" r:id="rId14"/>
    <p:sldId id="410" r:id="rId15"/>
    <p:sldId id="394" r:id="rId16"/>
    <p:sldId id="392" r:id="rId17"/>
    <p:sldId id="395" r:id="rId18"/>
    <p:sldId id="411" r:id="rId19"/>
    <p:sldId id="400" r:id="rId20"/>
    <p:sldId id="401" r:id="rId21"/>
    <p:sldId id="396" r:id="rId22"/>
    <p:sldId id="403" r:id="rId23"/>
    <p:sldId id="404" r:id="rId24"/>
    <p:sldId id="405" r:id="rId25"/>
    <p:sldId id="406" r:id="rId26"/>
    <p:sldId id="409" r:id="rId27"/>
    <p:sldId id="407" r:id="rId28"/>
    <p:sldId id="408" r:id="rId29"/>
    <p:sldId id="379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Pourmajidi" initials="WP" lastIdx="1" clrIdx="0">
    <p:extLst>
      <p:ext uri="{19B8F6BF-5375-455C-9EA6-DF929625EA0E}">
        <p15:presenceInfo xmlns:p15="http://schemas.microsoft.com/office/powerpoint/2012/main" userId="4a3ee94cdf21e8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19A146-9D0B-434A-B843-7705B224E9B1}">
  <a:tblStyle styleId="{4819A146-9D0B-434A-B843-7705B224E9B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6" autoAdjust="0"/>
    <p:restoredTop sz="93020" autoAdjust="0"/>
  </p:normalViewPr>
  <p:slideViewPr>
    <p:cSldViewPr snapToGrid="0">
      <p:cViewPr varScale="1">
        <p:scale>
          <a:sx n="68" d="100"/>
          <a:sy n="68" d="100"/>
        </p:scale>
        <p:origin x="12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ACEA6-188A-4941-BA89-A6331CB7065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B4114-9801-430A-8866-3EA5E5C17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04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02944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773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421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89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2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14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88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296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323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9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106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234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871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491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/>
              <a:t>Section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82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653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350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617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529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148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0667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3805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0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51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63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24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165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10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31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28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9" name="Shape 179"/>
          <p:cNvGrpSpPr/>
          <p:nvPr/>
        </p:nvGrpSpPr>
        <p:grpSpPr>
          <a:xfrm rot="10800000" flipH="1">
            <a:off x="421028" y="1677113"/>
            <a:ext cx="2064710" cy="1788689"/>
            <a:chOff x="4088875" y="1431100"/>
            <a:chExt cx="3293000" cy="2852775"/>
          </a:xfrm>
        </p:grpSpPr>
        <p:sp>
          <p:nvSpPr>
            <p:cNvPr id="180" name="Shape 18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27" name="Shape 227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8" name="Shape 228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1" name="Shape 231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232" name="Shape 23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34" name="Shape 234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5" name="Shape 235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4" name="Shape 244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245" name="Shape 24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9" name="Shape 249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50" name="Shape 25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32" name="Shape 332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6" name="Shape 336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37" name="Shape 337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338" name="Shape 3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44" name="Shape 344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112" y="1876418"/>
            <a:ext cx="8897347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AML-2203 Advanced Python AI and ML Tools</a:t>
            </a:r>
            <a:endParaRPr lang="en" sz="3200" dirty="0"/>
          </a:p>
        </p:txBody>
      </p:sp>
      <p:sp>
        <p:nvSpPr>
          <p:cNvPr id="8" name="Shape 1408"/>
          <p:cNvSpPr txBox="1">
            <a:spLocks/>
          </p:cNvSpPr>
          <p:nvPr/>
        </p:nvSpPr>
        <p:spPr>
          <a:xfrm>
            <a:off x="83170" y="284568"/>
            <a:ext cx="2733717" cy="113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400" b="1" dirty="0"/>
              <a:t>Lambton College</a:t>
            </a:r>
          </a:p>
        </p:txBody>
      </p:sp>
      <p:sp>
        <p:nvSpPr>
          <p:cNvPr id="9" name="Shape 1408"/>
          <p:cNvSpPr txBox="1">
            <a:spLocks/>
          </p:cNvSpPr>
          <p:nvPr/>
        </p:nvSpPr>
        <p:spPr>
          <a:xfrm>
            <a:off x="26230" y="850693"/>
            <a:ext cx="2847599" cy="603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1600" dirty="0"/>
              <a:t>School of Computer Studies</a:t>
            </a:r>
          </a:p>
        </p:txBody>
      </p:sp>
      <p:sp>
        <p:nvSpPr>
          <p:cNvPr id="7" name="Shape 1408">
            <a:extLst>
              <a:ext uri="{FF2B5EF4-FFF2-40B4-BE49-F238E27FC236}">
                <a16:creationId xmlns:a16="http://schemas.microsoft.com/office/drawing/2014/main" id="{C830561C-9BA6-4350-8B93-1B63B6889792}"/>
              </a:ext>
            </a:extLst>
          </p:cNvPr>
          <p:cNvSpPr txBox="1">
            <a:spLocks/>
          </p:cNvSpPr>
          <p:nvPr/>
        </p:nvSpPr>
        <p:spPr>
          <a:xfrm>
            <a:off x="6823749" y="4744387"/>
            <a:ext cx="2320251" cy="341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endParaRPr lang="en-US" sz="1200" dirty="0"/>
          </a:p>
          <a:p>
            <a:pPr algn="l"/>
            <a:r>
              <a:rPr lang="en-US" sz="1200" dirty="0"/>
              <a:t>[Prepared By: </a:t>
            </a:r>
            <a:r>
              <a:rPr lang="en-US" sz="1200"/>
              <a:t>Vahid Hadavi, PhD] </a:t>
            </a:r>
            <a:endParaRPr lang="en-US" sz="1200" dirty="0"/>
          </a:p>
          <a:p>
            <a:pPr algn="l"/>
            <a:r>
              <a:rPr lang="en-US" sz="1200" dirty="0"/>
              <a:t> </a:t>
            </a:r>
            <a:endParaRPr lang="e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E1671-D3A5-4FB4-BC25-F401F0328B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12" y="52070"/>
            <a:ext cx="2958688" cy="6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05343" y="787536"/>
            <a:ext cx="69050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Selecting Rows Based on Conditionals. </a:t>
            </a:r>
          </a:p>
        </p:txBody>
      </p:sp>
      <p:sp>
        <p:nvSpPr>
          <p:cNvPr id="10" name="Shape 1413">
            <a:extLst>
              <a:ext uri="{FF2B5EF4-FFF2-40B4-BE49-F238E27FC236}">
                <a16:creationId xmlns:a16="http://schemas.microsoft.com/office/drawing/2014/main" id="{61755FDD-C2A5-4437-9A32-533AF1193DD4}"/>
              </a:ext>
            </a:extLst>
          </p:cNvPr>
          <p:cNvSpPr txBox="1">
            <a:spLocks/>
          </p:cNvSpPr>
          <p:nvPr/>
        </p:nvSpPr>
        <p:spPr>
          <a:xfrm>
            <a:off x="1805343" y="142236"/>
            <a:ext cx="6528741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 dirty="0"/>
              <a:t>Navigating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FD36A-A3A8-BE8E-B8FA-DC8872A57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3" t="33841" r="24330" b="8911"/>
          <a:stretch/>
        </p:blipFill>
        <p:spPr>
          <a:xfrm>
            <a:off x="2125855" y="1336040"/>
            <a:ext cx="6141452" cy="353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04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575524" y="1118158"/>
            <a:ext cx="757642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4.4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adjust data frames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8709555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62824" y="14223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Adjusting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78345" y="787536"/>
            <a:ext cx="69050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replace() to replace values.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6B6F1-EF5A-E118-F467-81F12762C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2" t="50001" r="31237" b="18259"/>
          <a:stretch/>
        </p:blipFill>
        <p:spPr>
          <a:xfrm>
            <a:off x="996997" y="1255427"/>
            <a:ext cx="7394568" cy="272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5962A-9699-A1EF-E858-30A5B9094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72" t="52784" r="29890" b="39324"/>
          <a:stretch/>
        </p:blipFill>
        <p:spPr>
          <a:xfrm>
            <a:off x="996997" y="4143860"/>
            <a:ext cx="7394568" cy="6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584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742386" y="15328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	</a:t>
            </a:r>
            <a:r>
              <a:rPr lang="en-US" sz="3200" dirty="0" err="1"/>
              <a:t>CrossTabs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54212" y="932014"/>
            <a:ext cx="69050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Cross tabulation (crosstab) is a useful analysis tool commonly used to compare the results for one or more variables with the results of another variable.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E5380-1691-D8F8-6B13-B7172EAA3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5" t="34273" r="25567" b="20458"/>
          <a:stretch/>
        </p:blipFill>
        <p:spPr>
          <a:xfrm>
            <a:off x="1742386" y="1762812"/>
            <a:ext cx="6430653" cy="29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8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742386" y="15328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Adjusting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63782" y="583143"/>
            <a:ext cx="690508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rename() to rename column names.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b="1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C000"/>
                </a:solidFill>
                <a:latin typeface="Muli"/>
                <a:ea typeface="Muli"/>
                <a:cs typeface="Muli"/>
              </a:rPr>
              <a:t>Question: What does the ‘</a:t>
            </a:r>
            <a:r>
              <a:rPr lang="en-US" altLang="en-US" b="1" dirty="0" err="1">
                <a:solidFill>
                  <a:srgbClr val="FFC000"/>
                </a:solidFill>
                <a:latin typeface="Muli"/>
                <a:ea typeface="Muli"/>
                <a:cs typeface="Muli"/>
              </a:rPr>
              <a:t>inplace</a:t>
            </a:r>
            <a:r>
              <a:rPr lang="en-US" altLang="en-US" b="1" dirty="0">
                <a:solidFill>
                  <a:srgbClr val="FFC000"/>
                </a:solidFill>
                <a:latin typeface="Muli"/>
                <a:ea typeface="Muli"/>
                <a:cs typeface="Muli"/>
              </a:rPr>
              <a:t>’ argument do in this code?</a:t>
            </a:r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7BF25-C7C5-EAF2-6187-0010BFDA6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2" t="46185" r="26186" b="41718"/>
          <a:stretch/>
        </p:blipFill>
        <p:spPr>
          <a:xfrm>
            <a:off x="1062480" y="2652306"/>
            <a:ext cx="7208647" cy="9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09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05646" y="130638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Adjusting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9300" y="561010"/>
            <a:ext cx="6905087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isnull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to find missing values.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Pandas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fillna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function can be also used to address missing values in a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(There are also other and better imputation methods that will be covered in Module 5).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F0A95-6525-C3D1-96B8-A0DE4B1F9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91" t="36289" r="42164" b="36037"/>
          <a:stretch/>
        </p:blipFill>
        <p:spPr>
          <a:xfrm>
            <a:off x="2083324" y="1155960"/>
            <a:ext cx="4732255" cy="19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58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52271" y="14223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Unique values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80128" y="700588"/>
            <a:ext cx="690508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unique() and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nunique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to find unique values.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value_counts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to show unique values with the number of times each value appears.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35945-1DD9-4DD2-E34E-C53DE6F71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2" t="50000" r="33299" b="15143"/>
          <a:stretch/>
        </p:blipFill>
        <p:spPr>
          <a:xfrm>
            <a:off x="2394407" y="1948440"/>
            <a:ext cx="5113635" cy="21050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468A5-20F7-40D9-9C50-DCDF4373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81302"/>
            <a:ext cx="89423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Challenge question: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Work with the cross tab and calculate the % of survived/not survived within the passenger from each country?</a:t>
            </a:r>
          </a:p>
        </p:txBody>
      </p:sp>
    </p:spTree>
    <p:extLst>
      <p:ext uri="{BB962C8B-B14F-4D97-AF65-F5344CB8AC3E}">
        <p14:creationId xmlns:p14="http://schemas.microsoft.com/office/powerpoint/2010/main" val="4957057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05646" y="17687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Grouping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27331" y="303028"/>
            <a:ext cx="6905087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groupby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() to group individual rows according to some shared value.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For grouping to be useful, we need to group by something and then apply a function to each of those groups.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5A1E6-FF4A-AD4C-8E97-AA0C0DBC9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9" t="41787" r="34330" b="34536"/>
          <a:stretch/>
        </p:blipFill>
        <p:spPr>
          <a:xfrm>
            <a:off x="373566" y="1255826"/>
            <a:ext cx="3950340" cy="1217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76000-ACDA-9481-AABE-E9C60FBC4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9" t="65158" r="34330" b="15694"/>
          <a:stretch/>
        </p:blipFill>
        <p:spPr>
          <a:xfrm>
            <a:off x="4582078" y="1257136"/>
            <a:ext cx="3950340" cy="984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4886D-6715-B4BF-181C-2F6BBD55E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3" t="46186" r="28453" b="19799"/>
          <a:stretch/>
        </p:blipFill>
        <p:spPr>
          <a:xfrm>
            <a:off x="2630079" y="3322282"/>
            <a:ext cx="4524866" cy="17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43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05646" y="17687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Grouping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9300" y="822174"/>
            <a:ext cx="73548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use different functions with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groupby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for example let’s use the count()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879B8-50D6-6630-B8EC-31E223A62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9" t="37938" r="9587" b="15984"/>
          <a:stretch/>
        </p:blipFill>
        <p:spPr>
          <a:xfrm>
            <a:off x="1428209" y="1253765"/>
            <a:ext cx="7354881" cy="2784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575B9-E275-87F1-58CB-CCD0BF74E6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2" t="45725" r="36082" b="47766"/>
          <a:stretch/>
        </p:blipFill>
        <p:spPr>
          <a:xfrm>
            <a:off x="3035431" y="4544495"/>
            <a:ext cx="4968043" cy="4221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B4AB23-DA69-49B2-A4E5-4907EE03B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11" y="4137620"/>
            <a:ext cx="735488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Alternative method, using lambda :</a:t>
            </a:r>
          </a:p>
        </p:txBody>
      </p:sp>
    </p:spTree>
    <p:extLst>
      <p:ext uri="{BB962C8B-B14F-4D97-AF65-F5344CB8AC3E}">
        <p14:creationId xmlns:p14="http://schemas.microsoft.com/office/powerpoint/2010/main" val="1888657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592077" y="1475937"/>
            <a:ext cx="757642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4.5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apply a function over all elements in a column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0252310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 txBox="1"/>
          <p:nvPr/>
        </p:nvSpPr>
        <p:spPr>
          <a:xfrm>
            <a:off x="409575" y="2606040"/>
            <a:ext cx="982472" cy="842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4800" b="1" u="sng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8381" y="2155538"/>
            <a:ext cx="660068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BBD5"/>
              </a:buClr>
              <a:buSzPct val="100000"/>
            </a:pPr>
            <a:r>
              <a:rPr lang="en-US" sz="16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Major Topics</a:t>
            </a: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:</a:t>
            </a:r>
          </a:p>
          <a:p>
            <a:pPr>
              <a:buClr>
                <a:srgbClr val="19BBD5"/>
              </a:buClr>
              <a:buSzPct val="100000"/>
            </a:pP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 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4.1       Discuss the importance of data transformation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4.2       Use Python modules to work with data frames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4.3       Navigate through data frames and parse individual or group elements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4.4       Use Python modules to adjust data frames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4.5       Use Python modules to apply a function over all elements in a column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4.6       Discuss various interactions with data and data frames in Python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381" y="1063992"/>
            <a:ext cx="6190464" cy="1159799"/>
          </a:xfrm>
        </p:spPr>
        <p:txBody>
          <a:bodyPr/>
          <a:lstStyle/>
          <a:p>
            <a:r>
              <a:rPr lang="en-US" sz="2400" b="1" dirty="0"/>
              <a:t>Lecture4</a:t>
            </a:r>
            <a:br>
              <a:rPr lang="en-US" sz="2400" b="1" dirty="0"/>
            </a:br>
            <a:r>
              <a:rPr lang="en-US" altLang="en-US" sz="1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4. Evaluate Python features for data transformation (Recommended Module: pandas)</a:t>
            </a:r>
            <a:endParaRPr lang="en-US" sz="2400" b="1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Applying a function on a column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46805" y="726664"/>
            <a:ext cx="69050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apply to apply some function over all elements in a column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9BF0A-231D-5DC0-F630-2749372DF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59" t="57914" r="45051" b="7080"/>
          <a:stretch/>
        </p:blipFill>
        <p:spPr>
          <a:xfrm>
            <a:off x="2564090" y="1696826"/>
            <a:ext cx="4896070" cy="29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5191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52270" y="14582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Looping over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85627" y="594258"/>
            <a:ext cx="690508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Looping over a column.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C0B4D-7E06-EFE3-770D-EE77A17E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t="55899" r="35486" b="25223"/>
          <a:stretch/>
        </p:blipFill>
        <p:spPr>
          <a:xfrm>
            <a:off x="2182828" y="1440644"/>
            <a:ext cx="5375545" cy="1349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A4934-3650-BE74-5C72-D89F0914A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2" t="56999" r="39381" b="33123"/>
          <a:stretch/>
        </p:blipFill>
        <p:spPr>
          <a:xfrm>
            <a:off x="2182828" y="4025246"/>
            <a:ext cx="4572173" cy="658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CBF3F03-9F27-71EA-DD4F-266082ED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027" y="2989666"/>
            <a:ext cx="690508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Other methods: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151362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592077" y="1475937"/>
            <a:ext cx="757642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4.6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Discuss various interactions with data and data frames in Python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5879684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Concatenating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87938" y="729229"/>
            <a:ext cx="690508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concat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to concatenate two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DataFrames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set axis=0 to concatenate along the row axis (tables will be at the top of each other), and axis=1 to concatenate along the column axis (tables will be beside each other)</a:t>
            </a:r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7869B9A-70AC-4E4E-A685-3FB8E05F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22" y="2213944"/>
            <a:ext cx="4930561" cy="829822"/>
          </a:xfrm>
          <a:prstGeom prst="rect">
            <a:avLst/>
          </a:prstGeom>
        </p:spPr>
      </p:pic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AFD480B-A39E-42F1-AA3C-6C8B5385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022" y="3384825"/>
            <a:ext cx="4971493" cy="7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831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Concatenating </a:t>
            </a:r>
            <a:endParaRPr lang="e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D16A8-0CAD-4493-8E5D-F7125113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178" y="1056611"/>
            <a:ext cx="3784418" cy="194705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E95A7DF-D249-4A15-AC08-27D7ED2C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889" y="3335795"/>
            <a:ext cx="3756995" cy="13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849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Merging (Also called Join)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87938" y="836951"/>
            <a:ext cx="690508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merge to merge two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DataFrames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use ‘how’ parameter to specify the type of merge; outer, inner, left and right.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83B39-5745-7E31-8538-4AB5CCB74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8" t="5503" r="10238"/>
          <a:stretch/>
        </p:blipFill>
        <p:spPr>
          <a:xfrm>
            <a:off x="2939142" y="1791058"/>
            <a:ext cx="4648201" cy="331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106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Merging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87938" y="1052394"/>
            <a:ext cx="69050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default value for how is inner.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7732BED-1641-4585-A62B-CDE49D6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46" y="2156432"/>
            <a:ext cx="5370853" cy="861480"/>
          </a:xfrm>
          <a:prstGeom prst="rect">
            <a:avLst/>
          </a:prstGeom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ABDBBD4A-BA0F-408B-AED5-2C0AECA10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663" y="3502657"/>
            <a:ext cx="5344636" cy="8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7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Merging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29839" y="541976"/>
            <a:ext cx="690508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use ‘on’ parameter to specify the shared column if that column has a same name in both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dataframes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If the shared column has two different names, we use ‘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left_on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’ , ‘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right_on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’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45E904-9096-4DF0-9A15-11BB72BD5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28" y="1905157"/>
            <a:ext cx="4062743" cy="90248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A40A64-5C96-47D4-BC36-9C0D9E5C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440" y="3201818"/>
            <a:ext cx="4765369" cy="15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368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23151" y="150694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Merging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83866" y="3067265"/>
            <a:ext cx="690508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If instead of merging on two columns we want to merge on the indexes of each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we can use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right_index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=True and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left_index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=True.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F61E5C4-BD74-4AA9-9FDB-003643F0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217" y="1108896"/>
            <a:ext cx="3246967" cy="17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27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2445584" y="2005544"/>
            <a:ext cx="499110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Any questions so far? </a:t>
            </a:r>
            <a:r>
              <a:rPr lang="en-US" dirty="0"/>
              <a:t>A</a:t>
            </a:r>
            <a:r>
              <a:rPr lang="en" dirty="0"/>
              <a:t>ny comments?</a:t>
            </a:r>
          </a:p>
        </p:txBody>
      </p:sp>
    </p:spTree>
    <p:extLst>
      <p:ext uri="{BB962C8B-B14F-4D97-AF65-F5344CB8AC3E}">
        <p14:creationId xmlns:p14="http://schemas.microsoft.com/office/powerpoint/2010/main" val="1996281805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23773" y="1681263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4.1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Discuss the importance of data transformation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9330555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Data transformation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36914" y="1207722"/>
            <a:ext cx="6933877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Data transformation (wrangling) is a key component of any data science workflow.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Wrangling is a process where one transforms “raw” data for making it more suitable for analysis.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It is usually the longest and most important step in a data science project.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most common data structure used to “wrangle” data is the data frame</a:t>
            </a:r>
          </a:p>
          <a:p>
            <a:pPr eaLnBrk="1" hangingPunct="1"/>
            <a:endParaRPr lang="en-US" altLang="en-US" b="1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347732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589014" y="1169584"/>
            <a:ext cx="757642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4.2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work with data frames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2689953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05646" y="182793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Manipulating Data 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08085" y="748700"/>
            <a:ext cx="772386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use the Titanic dataset (your can download it from the course shell on Moodle, Module 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Use  .head() or .tail() to check the first or last 5 (default) rows of the data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.shape to check the dimensions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describe() to get descriptive statistics for any numeric columns.</a:t>
            </a:r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F0B6A-CA88-4E06-8EA2-8147016C3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39153" r="10238" b="10053"/>
          <a:stretch/>
        </p:blipFill>
        <p:spPr>
          <a:xfrm>
            <a:off x="1126224" y="1741980"/>
            <a:ext cx="7952934" cy="3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482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286393" y="52020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Remove unnecessary column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50660" y="464886"/>
            <a:ext cx="6905087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Using drop() to delete columns and rows.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Axis argument must be provided.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axis = 1 for columns and axis = 0 for rows.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Or use the following method to remove a columns permanently: </a:t>
            </a:r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1DA8-E909-2D37-8118-D8C6505F6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6" t="67813" r="20714" b="24656"/>
          <a:stretch/>
        </p:blipFill>
        <p:spPr>
          <a:xfrm>
            <a:off x="2024743" y="4058809"/>
            <a:ext cx="5257800" cy="387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39111-6806-A3B1-98EA-6AB1D1FD4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6" t="50000" r="20714" b="31013"/>
          <a:stretch/>
        </p:blipFill>
        <p:spPr>
          <a:xfrm>
            <a:off x="2024743" y="2083447"/>
            <a:ext cx="5257800" cy="9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40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582316" y="1535159"/>
            <a:ext cx="757642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4.3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Navigate through data frames and parse individual or group elements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3886899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805343" y="142236"/>
            <a:ext cx="6528741" cy="645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Navigating </a:t>
            </a:r>
            <a:r>
              <a:rPr lang="en-US" sz="3200" dirty="0" err="1"/>
              <a:t>dataframe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8997" y="493583"/>
            <a:ext cx="690508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Navigating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dataframe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using .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iloc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and .loc. </a:t>
            </a:r>
          </a:p>
          <a:p>
            <a:pPr lvl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	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Change the index to a string column (‘name’) and use .loc and .loc</a:t>
            </a:r>
          </a:p>
          <a:p>
            <a:pPr lvl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E402B-8491-4ED5-0B41-4B65F8DA7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3" t="35375" r="53929" b="39894"/>
          <a:stretch/>
        </p:blipFill>
        <p:spPr>
          <a:xfrm>
            <a:off x="5926655" y="875020"/>
            <a:ext cx="2407429" cy="1272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105E6-DF7A-6D3A-E86D-C654FABE98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43" t="44021" r="45714" b="7725"/>
          <a:stretch/>
        </p:blipFill>
        <p:spPr>
          <a:xfrm>
            <a:off x="3185641" y="2567182"/>
            <a:ext cx="3158544" cy="2481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F392B-493D-81BB-9E35-7D1EEED033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62" t="70033" r="56907" b="15693"/>
          <a:stretch/>
        </p:blipFill>
        <p:spPr>
          <a:xfrm>
            <a:off x="2255812" y="1310256"/>
            <a:ext cx="2250200" cy="8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248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26653</TotalTime>
  <Words>855</Words>
  <Application>Microsoft Office PowerPoint</Application>
  <PresentationFormat>On-screen Show (16:9)</PresentationFormat>
  <Paragraphs>150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Muli</vt:lpstr>
      <vt:lpstr>Nixie One</vt:lpstr>
      <vt:lpstr>Imogen template</vt:lpstr>
      <vt:lpstr>AML-2203 Advanced Python AI and ML Tools</vt:lpstr>
      <vt:lpstr>Lecture4 4. Evaluate Python features for data transformation (Recommended Module: pandas)</vt:lpstr>
      <vt:lpstr>     4.1 Discuss the importance of data transformation </vt:lpstr>
      <vt:lpstr>Data transformation</vt:lpstr>
      <vt:lpstr>     4.2 Use Python modules to work with data frames </vt:lpstr>
      <vt:lpstr>Manipulating Data </vt:lpstr>
      <vt:lpstr>Remove unnecessary column</vt:lpstr>
      <vt:lpstr>     4.3 Navigate through data frames and parse individual or group elements </vt:lpstr>
      <vt:lpstr>Navigating dataframe</vt:lpstr>
      <vt:lpstr>PowerPoint Presentation</vt:lpstr>
      <vt:lpstr>     4.4 Use Python modules to adjust data frames </vt:lpstr>
      <vt:lpstr>Adjusting dataframe</vt:lpstr>
      <vt:lpstr> CrossTabs</vt:lpstr>
      <vt:lpstr>Adjusting dataframe</vt:lpstr>
      <vt:lpstr>Adjusting dataframe</vt:lpstr>
      <vt:lpstr>Unique values</vt:lpstr>
      <vt:lpstr>Grouping</vt:lpstr>
      <vt:lpstr>Grouping</vt:lpstr>
      <vt:lpstr>     4.5 Use Python modules to apply a function over all elements in a column </vt:lpstr>
      <vt:lpstr>Applying a function on a column</vt:lpstr>
      <vt:lpstr>Looping over dataframe</vt:lpstr>
      <vt:lpstr>     4.6 Discuss various interactions with data and data frames in Python </vt:lpstr>
      <vt:lpstr>Concatenating </vt:lpstr>
      <vt:lpstr>Concatenating </vt:lpstr>
      <vt:lpstr>Merging (Also called Join) </vt:lpstr>
      <vt:lpstr>Merging </vt:lpstr>
      <vt:lpstr>Merging </vt:lpstr>
      <vt:lpstr>Merging </vt:lpstr>
      <vt:lpstr>Any questions so far? Any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Vahid Hadavi</cp:lastModifiedBy>
  <cp:revision>972</cp:revision>
  <dcterms:modified xsi:type="dcterms:W3CDTF">2024-03-02T21:13:14Z</dcterms:modified>
  <cp:version>Version2</cp:version>
</cp:coreProperties>
</file>